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Lst>
  <p:sldSz cy="6858000" cx="9144000"/>
  <p:notesSz cx="6858000" cy="9144000"/>
  <p:embeddedFontLst>
    <p:embeddedFont>
      <p:font typeface="Lato Black"/>
      <p:bold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LatoBlack-boldItalic.fntdata"/><Relationship Id="rId12" Type="http://schemas.openxmlformats.org/officeDocument/2006/relationships/font" Target="fonts/LatoBlack-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 name="Google Shape;82;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 name="Google Shape;83;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 name="Google Shape;89;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7" name="Google Shape;97;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8" name="Google Shape;98;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 name="Google Shape;105;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6" name="Google Shape;106;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2" name="Google Shape;122;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1"/>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1"/>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9"/>
          <p:cNvSpPr/>
          <p:nvPr>
            <p:ph idx="2" type="pic"/>
          </p:nvPr>
        </p:nvSpPr>
        <p:spPr>
          <a:xfrm>
            <a:off x="1792288" y="612775"/>
            <a:ext cx="5486400" cy="4114800"/>
          </a:xfrm>
          <a:prstGeom prst="rect">
            <a:avLst/>
          </a:prstGeom>
          <a:noFill/>
          <a:ln>
            <a:noFill/>
          </a:ln>
        </p:spPr>
      </p:sp>
      <p:sp>
        <p:nvSpPr>
          <p:cNvPr id="64" name="Google Shape;64;p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4" name="Shape 84"/>
        <p:cNvGrpSpPr/>
        <p:nvPr/>
      </p:nvGrpSpPr>
      <p:grpSpPr>
        <a:xfrm>
          <a:off x="0" y="0"/>
          <a:ext cx="0" cy="0"/>
          <a:chOff x="0" y="0"/>
          <a:chExt cx="0" cy="0"/>
        </a:xfrm>
      </p:grpSpPr>
      <p:sp>
        <p:nvSpPr>
          <p:cNvPr id="85" name="Google Shape;85;p12"/>
          <p:cNvSpPr txBox="1"/>
          <p:nvPr/>
        </p:nvSpPr>
        <p:spPr>
          <a:xfrm>
            <a:off x="644073" y="4746105"/>
            <a:ext cx="7819572" cy="12003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600"/>
              <a:buFont typeface="Arial"/>
              <a:buNone/>
            </a:pPr>
            <a:r>
              <a:rPr b="1" i="0" lang="en-GB" sz="3600" u="none" cap="none" strike="noStrike">
                <a:solidFill>
                  <a:srgbClr val="FFFFFF"/>
                </a:solidFill>
                <a:latin typeface="Lato Black"/>
                <a:ea typeface="Lato Black"/>
                <a:cs typeface="Lato Black"/>
                <a:sym typeface="Lato Black"/>
              </a:rPr>
              <a:t>U9/10 Session Plan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600"/>
              <a:buFont typeface="Arial"/>
              <a:buNone/>
            </a:pPr>
            <a:r>
              <a:rPr b="1" i="0" lang="en-GB" sz="3600" u="none" cap="none" strike="noStrike">
                <a:solidFill>
                  <a:srgbClr val="FFFFFF"/>
                </a:solidFill>
                <a:latin typeface="Lato Black"/>
                <a:ea typeface="Lato Black"/>
                <a:cs typeface="Lato Black"/>
                <a:sym typeface="Lato Black"/>
              </a:rPr>
              <a:t>Passing and Receiving</a:t>
            </a:r>
            <a:endParaRPr b="0" i="0" sz="3600" u="none" cap="none" strike="noStrike">
              <a:solidFill>
                <a:srgbClr val="FFFFFF"/>
              </a:solidFill>
              <a:latin typeface="Lato Black"/>
              <a:ea typeface="Lato Black"/>
              <a:cs typeface="Lato Black"/>
              <a:sym typeface="Lato Black"/>
            </a:endParaRPr>
          </a:p>
        </p:txBody>
      </p:sp>
      <p:pic>
        <p:nvPicPr>
          <p:cNvPr descr="ONSLOW JUNIOR FC – Inter Football" id="86" name="Google Shape;86;p12"/>
          <p:cNvPicPr preferRelativeResize="0"/>
          <p:nvPr/>
        </p:nvPicPr>
        <p:blipFill rotWithShape="1">
          <a:blip r:embed="rId3">
            <a:alphaModFix/>
          </a:blip>
          <a:srcRect b="0" l="0" r="0" t="0"/>
          <a:stretch/>
        </p:blipFill>
        <p:spPr>
          <a:xfrm>
            <a:off x="3435815" y="1838166"/>
            <a:ext cx="2520950" cy="23685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3"/>
          <p:cNvSpPr txBox="1"/>
          <p:nvPr/>
        </p:nvSpPr>
        <p:spPr>
          <a:xfrm>
            <a:off x="571400" y="196470"/>
            <a:ext cx="8229600" cy="848347"/>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rgbClr val="000000"/>
              </a:buClr>
              <a:buSzPts val="3200"/>
              <a:buFont typeface="Lato Black"/>
              <a:buNone/>
            </a:pPr>
            <a:r>
              <a:rPr b="0" i="0" lang="en-GB" sz="3200" u="none" cap="none" strike="noStrike">
                <a:solidFill>
                  <a:srgbClr val="000000"/>
                </a:solidFill>
                <a:latin typeface="Lato Black"/>
                <a:ea typeface="Lato Black"/>
                <a:cs typeface="Lato Black"/>
                <a:sym typeface="Lato Black"/>
              </a:rPr>
              <a:t>Session Structure &amp; Overview</a:t>
            </a:r>
            <a:endParaRPr b="0" i="0" sz="1400" u="none" cap="none" strike="noStrike">
              <a:solidFill>
                <a:srgbClr val="000000"/>
              </a:solidFill>
              <a:latin typeface="Arial"/>
              <a:ea typeface="Arial"/>
              <a:cs typeface="Arial"/>
              <a:sym typeface="Arial"/>
            </a:endParaRPr>
          </a:p>
        </p:txBody>
      </p:sp>
      <p:sp>
        <p:nvSpPr>
          <p:cNvPr id="93" name="Google Shape;93;p13"/>
          <p:cNvSpPr txBox="1"/>
          <p:nvPr/>
        </p:nvSpPr>
        <p:spPr>
          <a:xfrm>
            <a:off x="465075" y="1404215"/>
            <a:ext cx="4261304" cy="203128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Calibri"/>
                <a:ea typeface="Calibri"/>
                <a:cs typeface="Calibri"/>
                <a:sym typeface="Calibri"/>
              </a:rPr>
              <a:t>Structure of Session</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Arrival Games: </a:t>
            </a:r>
            <a:r>
              <a:rPr b="1" i="0" lang="en-GB" sz="1800" u="none" cap="none" strike="noStrike">
                <a:solidFill>
                  <a:schemeClr val="dk1"/>
                </a:solidFill>
                <a:latin typeface="Calibri"/>
                <a:ea typeface="Calibri"/>
                <a:cs typeface="Calibri"/>
                <a:sym typeface="Calibri"/>
              </a:rPr>
              <a:t>10 Mins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FUNctional Activity: </a:t>
            </a:r>
            <a:r>
              <a:rPr b="1" i="0" lang="en-GB" sz="1800" u="none" cap="none" strike="noStrike">
                <a:solidFill>
                  <a:schemeClr val="dk1"/>
                </a:solidFill>
                <a:latin typeface="Calibri"/>
                <a:ea typeface="Calibri"/>
                <a:cs typeface="Calibri"/>
                <a:sym typeface="Calibri"/>
              </a:rPr>
              <a:t>15 Mins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Skill Game: </a:t>
            </a:r>
            <a:r>
              <a:rPr b="1" i="0" lang="en-GB" sz="1800" u="none" cap="none" strike="noStrike">
                <a:solidFill>
                  <a:schemeClr val="dk1"/>
                </a:solidFill>
                <a:latin typeface="Calibri"/>
                <a:ea typeface="Calibri"/>
                <a:cs typeface="Calibri"/>
                <a:sym typeface="Calibri"/>
              </a:rPr>
              <a:t>15 Mins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Final Game: </a:t>
            </a:r>
            <a:r>
              <a:rPr b="1" i="0" lang="en-GB" sz="1800" u="none" cap="none" strike="noStrike">
                <a:solidFill>
                  <a:schemeClr val="dk1"/>
                </a:solidFill>
                <a:latin typeface="Calibri"/>
                <a:ea typeface="Calibri"/>
                <a:cs typeface="Calibri"/>
                <a:sym typeface="Calibri"/>
              </a:rPr>
              <a:t>20 Mins </a:t>
            </a:r>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Total Session Run Time: </a:t>
            </a:r>
            <a:r>
              <a:rPr b="1" i="0" lang="en-GB" sz="1800" u="none" cap="none" strike="noStrike">
                <a:solidFill>
                  <a:schemeClr val="dk1"/>
                </a:solidFill>
                <a:latin typeface="Calibri"/>
                <a:ea typeface="Calibri"/>
                <a:cs typeface="Calibri"/>
                <a:sym typeface="Calibri"/>
              </a:rPr>
              <a:t>60 Mins</a:t>
            </a:r>
            <a:endParaRPr b="1" i="0" sz="1400" u="none" cap="none" strike="noStrike">
              <a:solidFill>
                <a:srgbClr val="000000"/>
              </a:solidFill>
              <a:latin typeface="Arial"/>
              <a:ea typeface="Arial"/>
              <a:cs typeface="Arial"/>
              <a:sym typeface="Arial"/>
            </a:endParaRPr>
          </a:p>
        </p:txBody>
      </p:sp>
      <p:sp>
        <p:nvSpPr>
          <p:cNvPr id="94" name="Google Shape;94;p13"/>
          <p:cNvSpPr txBox="1"/>
          <p:nvPr/>
        </p:nvSpPr>
        <p:spPr>
          <a:xfrm>
            <a:off x="4880344" y="1358069"/>
            <a:ext cx="4000600" cy="1200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Calibri"/>
                <a:ea typeface="Calibri"/>
                <a:cs typeface="Calibri"/>
                <a:sym typeface="Calibri"/>
              </a:rPr>
              <a:t>People</a:t>
            </a:r>
            <a:endParaRPr b="0" i="0" sz="1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Coaches: </a:t>
            </a:r>
            <a:r>
              <a:rPr b="1" i="0" lang="en-GB" sz="1800" u="none" cap="none" strike="noStrike">
                <a:solidFill>
                  <a:schemeClr val="dk1"/>
                </a:solidFill>
                <a:latin typeface="Calibri"/>
                <a:ea typeface="Calibri"/>
                <a:cs typeface="Calibri"/>
                <a:sym typeface="Calibri"/>
              </a:rPr>
              <a:t>1-2 Coaches</a:t>
            </a:r>
            <a:endParaRPr/>
          </a:p>
          <a:p>
            <a:pPr indent="-285750" lvl="0" marL="285750" marR="0" rtl="0" algn="l">
              <a:lnSpc>
                <a:spcPct val="100000"/>
              </a:lnSpc>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Players: </a:t>
            </a:r>
            <a:r>
              <a:rPr b="1" i="0" lang="en-GB" sz="1800" u="none" cap="none" strike="noStrike">
                <a:solidFill>
                  <a:schemeClr val="dk1"/>
                </a:solidFill>
                <a:latin typeface="Calibri"/>
                <a:ea typeface="Calibri"/>
                <a:cs typeface="Calibri"/>
                <a:sym typeface="Calibri"/>
              </a:rPr>
              <a:t>6-10 Players</a:t>
            </a:r>
            <a:endParaRPr b="1" i="0" sz="18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4"/>
          <p:cNvSpPr txBox="1"/>
          <p:nvPr/>
        </p:nvSpPr>
        <p:spPr>
          <a:xfrm>
            <a:off x="106830" y="12624"/>
            <a:ext cx="8634314" cy="1118948"/>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1"/>
              </a:buClr>
              <a:buSzPts val="3200"/>
              <a:buFont typeface="Lato Black"/>
              <a:buNone/>
            </a:pPr>
            <a:r>
              <a:rPr b="0" i="0" lang="en-GB" sz="3200" u="none" cap="none" strike="noStrike">
                <a:solidFill>
                  <a:schemeClr val="dk1"/>
                </a:solidFill>
                <a:latin typeface="Lato Black"/>
                <a:ea typeface="Lato Black"/>
                <a:cs typeface="Lato Black"/>
                <a:sym typeface="Lato Black"/>
              </a:rPr>
              <a:t>Arrival Games</a:t>
            </a:r>
            <a:endParaRPr b="0" i="0" sz="1400" u="none" cap="none" strike="noStrike">
              <a:solidFill>
                <a:srgbClr val="000000"/>
              </a:solidFill>
              <a:latin typeface="Arial"/>
              <a:ea typeface="Arial"/>
              <a:cs typeface="Arial"/>
              <a:sym typeface="Arial"/>
            </a:endParaRPr>
          </a:p>
        </p:txBody>
      </p:sp>
      <p:sp>
        <p:nvSpPr>
          <p:cNvPr id="101" name="Google Shape;101;p14"/>
          <p:cNvSpPr txBox="1"/>
          <p:nvPr/>
        </p:nvSpPr>
        <p:spPr>
          <a:xfrm>
            <a:off x="255686" y="1352327"/>
            <a:ext cx="4688454" cy="3251031"/>
          </a:xfrm>
          <a:prstGeom prst="rect">
            <a:avLst/>
          </a:prstGeom>
          <a:noFill/>
          <a:ln cap="flat" cmpd="sng" w="15875">
            <a:solidFill>
              <a:schemeClr val="dk1"/>
            </a:solidFill>
            <a:prstDash val="solid"/>
            <a:round/>
            <a:headEnd len="sm" w="sm" type="none"/>
            <a:tailEnd len="sm" w="sm" type="none"/>
          </a:ln>
        </p:spPr>
        <p:txBody>
          <a:bodyPr anchorCtr="0" anchor="t" bIns="40075" lIns="80150" spcFirstLastPara="1" rIns="80150" wrap="square" tIns="40075">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Set Up </a:t>
            </a:r>
            <a:endParaRPr b="1" i="0" sz="1200" u="none" cap="none" strike="noStrike">
              <a:solidFill>
                <a:srgbClr val="000000"/>
              </a:solidFill>
              <a:latin typeface="Calibri"/>
              <a:ea typeface="Calibri"/>
              <a:cs typeface="Calibri"/>
              <a:sym typeface="Calibri"/>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Create two small-sided games pitches, with mini goals (or cone goals) at each end</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Pitch dimensions: 20-30m length x 15-20m width</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Have two colours of bibs set up by each goal</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Footballs are spread out around the pitch</a:t>
            </a:r>
            <a:endParaRPr/>
          </a:p>
          <a:p>
            <a:pPr indent="-95250" lvl="0" marL="17145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How to Play</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As players arrive, they put on a bib and jump into the game</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Players can play 1v1 all the way through to 5v5</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Once teams get to 5v5, players can split across the pitches</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If ball goes out of play, players can restart play by dribbling or passing in from the sideline</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Scoring Methods</a:t>
            </a:r>
            <a:endParaRPr b="0"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Goals scored with a 1 touch finish are worth 3 points. All other goals are worth 1 point.</a:t>
            </a:r>
            <a:endParaRPr b="0" i="0" sz="1200" u="none" cap="none" strike="noStrike">
              <a:solidFill>
                <a:schemeClr val="dk1"/>
              </a:solidFill>
              <a:latin typeface="Calibri"/>
              <a:ea typeface="Calibri"/>
              <a:cs typeface="Calibri"/>
              <a:sym typeface="Calibri"/>
            </a:endParaRPr>
          </a:p>
        </p:txBody>
      </p:sp>
      <p:pic>
        <p:nvPicPr>
          <p:cNvPr id="102" name="Google Shape;102;p14"/>
          <p:cNvPicPr preferRelativeResize="0"/>
          <p:nvPr/>
        </p:nvPicPr>
        <p:blipFill rotWithShape="1">
          <a:blip r:embed="rId3">
            <a:alphaModFix/>
          </a:blip>
          <a:srcRect b="0" l="0" r="0" t="0"/>
          <a:stretch/>
        </p:blipFill>
        <p:spPr>
          <a:xfrm>
            <a:off x="5507920" y="1352327"/>
            <a:ext cx="3233224" cy="408768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nvSpPr>
        <p:spPr>
          <a:xfrm>
            <a:off x="138727" y="-183383"/>
            <a:ext cx="8634314" cy="1118948"/>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1"/>
              </a:buClr>
              <a:buSzPts val="3200"/>
              <a:buFont typeface="Lato Black"/>
              <a:buNone/>
            </a:pPr>
            <a:r>
              <a:rPr b="0" i="0" lang="en-GB" sz="3200" u="none" cap="none" strike="noStrike">
                <a:solidFill>
                  <a:schemeClr val="dk1"/>
                </a:solidFill>
                <a:latin typeface="Lato Black"/>
                <a:ea typeface="Lato Black"/>
                <a:cs typeface="Lato Black"/>
                <a:sym typeface="Lato Black"/>
              </a:rPr>
              <a:t>FUNctional Activity</a:t>
            </a:r>
            <a:endParaRPr b="0" i="0" sz="1400" u="none" cap="none" strike="noStrike">
              <a:solidFill>
                <a:srgbClr val="000000"/>
              </a:solidFill>
              <a:latin typeface="Arial"/>
              <a:ea typeface="Arial"/>
              <a:cs typeface="Arial"/>
              <a:sym typeface="Arial"/>
            </a:endParaRPr>
          </a:p>
        </p:txBody>
      </p:sp>
      <p:sp>
        <p:nvSpPr>
          <p:cNvPr id="109" name="Google Shape;109;p15"/>
          <p:cNvSpPr txBox="1"/>
          <p:nvPr/>
        </p:nvSpPr>
        <p:spPr>
          <a:xfrm>
            <a:off x="255686" y="841964"/>
            <a:ext cx="4415092" cy="3958917"/>
          </a:xfrm>
          <a:prstGeom prst="rect">
            <a:avLst/>
          </a:prstGeom>
          <a:noFill/>
          <a:ln cap="flat" cmpd="sng" w="15875">
            <a:solidFill>
              <a:schemeClr val="dk1"/>
            </a:solidFill>
            <a:prstDash val="solid"/>
            <a:round/>
            <a:headEnd len="sm" w="sm" type="none"/>
            <a:tailEnd len="sm" w="sm" type="none"/>
          </a:ln>
        </p:spPr>
        <p:txBody>
          <a:bodyPr anchorCtr="0" anchor="t" bIns="40075" lIns="80150" spcFirstLastPara="1" rIns="80150" wrap="square" tIns="40075">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Set Up</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Pitch dimensions: 25m length x 20m width</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Halfway line marked out</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Players split into two even teams, each team starting on one half of the pitch</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chemeClr val="dk1"/>
                </a:solidFill>
                <a:latin typeface="Calibri"/>
                <a:ea typeface="Calibri"/>
                <a:cs typeface="Calibri"/>
                <a:sym typeface="Calibri"/>
              </a:rPr>
              <a:t>Balls start with the coach at the sideline</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How to Play</a:t>
            </a:r>
            <a:endParaRPr b="0" i="0" sz="1200" u="none" cap="none" strike="noStrike">
              <a:solidFill>
                <a:schemeClr val="dk1"/>
              </a:solidFill>
              <a:latin typeface="Calibri"/>
              <a:ea typeface="Calibri"/>
              <a:cs typeface="Calibri"/>
              <a:sym typeface="Calibri"/>
            </a:endParaRPr>
          </a:p>
          <a:p>
            <a:pPr indent="-171450" lvl="0" marL="2476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Game starts with the coach passing the ball (treasure) into one team</a:t>
            </a:r>
            <a:endParaRPr b="0" i="0" sz="1200" u="none" cap="none" strike="noStrike">
              <a:solidFill>
                <a:schemeClr val="dk1"/>
              </a:solidFill>
              <a:latin typeface="Calibri"/>
              <a:ea typeface="Calibri"/>
              <a:cs typeface="Calibri"/>
              <a:sym typeface="Calibri"/>
            </a:endParaRPr>
          </a:p>
          <a:p>
            <a:pPr indent="-171450" lvl="0" marL="2476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One player from the other team (pirate) comes to try and steal the treasure</a:t>
            </a:r>
            <a:endParaRPr/>
          </a:p>
          <a:p>
            <a:pPr indent="-171450" lvl="0" marL="2476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If the team with the ball kick the ball out of play, or if the pirate can steal the treasure and pass back to his team, play restarts from the opposite side</a:t>
            </a:r>
            <a:endParaRPr/>
          </a:p>
          <a:p>
            <a:pPr indent="-171450" lvl="0" marL="2476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Five passes in a row = 1 point</a:t>
            </a:r>
            <a:endParaRPr b="0" i="0" sz="1200" u="none" cap="none" strike="noStrike">
              <a:solidFill>
                <a:schemeClr val="dk1"/>
              </a:solidFill>
              <a:latin typeface="Calibri"/>
              <a:ea typeface="Calibri"/>
              <a:cs typeface="Calibri"/>
              <a:sym typeface="Calibri"/>
            </a:endParaRPr>
          </a:p>
          <a:p>
            <a:pPr indent="-95250" lvl="0" marL="17145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Progress the Exercise</a:t>
            </a:r>
            <a:endParaRPr b="0"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More Difficult: After a point is scored, an extra pirate may try to win the treasure</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Make it easier: 3 passes in a row = 1 point</a:t>
            </a:r>
            <a:endParaRPr b="0" i="0" sz="1200" u="none" cap="none" strike="noStrike">
              <a:solidFill>
                <a:schemeClr val="dk1"/>
              </a:solidFill>
              <a:latin typeface="Calibri"/>
              <a:ea typeface="Calibri"/>
              <a:cs typeface="Calibri"/>
              <a:sym typeface="Calibri"/>
            </a:endParaRPr>
          </a:p>
        </p:txBody>
      </p:sp>
      <p:pic>
        <p:nvPicPr>
          <p:cNvPr id="110" name="Google Shape;110;p15"/>
          <p:cNvPicPr preferRelativeResize="0"/>
          <p:nvPr/>
        </p:nvPicPr>
        <p:blipFill rotWithShape="1">
          <a:blip r:embed="rId3">
            <a:alphaModFix/>
          </a:blip>
          <a:srcRect b="0" l="0" r="0" t="0"/>
          <a:stretch/>
        </p:blipFill>
        <p:spPr>
          <a:xfrm>
            <a:off x="4787737" y="841964"/>
            <a:ext cx="4247056" cy="536944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nvSpPr>
        <p:spPr>
          <a:xfrm>
            <a:off x="106830" y="12624"/>
            <a:ext cx="8634314" cy="1118948"/>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1"/>
              </a:buClr>
              <a:buSzPts val="3200"/>
              <a:buFont typeface="Lato Black"/>
              <a:buNone/>
            </a:pPr>
            <a:r>
              <a:rPr b="0" i="0" lang="en-GB" sz="3200" u="none" cap="none" strike="noStrike">
                <a:solidFill>
                  <a:schemeClr val="dk1"/>
                </a:solidFill>
                <a:latin typeface="Lato Black"/>
                <a:ea typeface="Lato Black"/>
                <a:cs typeface="Lato Black"/>
                <a:sym typeface="Lato Black"/>
              </a:rPr>
              <a:t>Skill Game </a:t>
            </a:r>
            <a:endParaRPr b="0" i="0" sz="1400" u="none" cap="none" strike="noStrike">
              <a:solidFill>
                <a:srgbClr val="000000"/>
              </a:solidFill>
              <a:latin typeface="Arial"/>
              <a:ea typeface="Arial"/>
              <a:cs typeface="Arial"/>
              <a:sym typeface="Arial"/>
            </a:endParaRPr>
          </a:p>
        </p:txBody>
      </p:sp>
      <p:sp>
        <p:nvSpPr>
          <p:cNvPr id="117" name="Google Shape;117;p16"/>
          <p:cNvSpPr txBox="1"/>
          <p:nvPr/>
        </p:nvSpPr>
        <p:spPr>
          <a:xfrm>
            <a:off x="255686" y="1175534"/>
            <a:ext cx="4688454" cy="4359027"/>
          </a:xfrm>
          <a:prstGeom prst="rect">
            <a:avLst/>
          </a:prstGeom>
          <a:noFill/>
          <a:ln cap="flat" cmpd="sng" w="15875">
            <a:solidFill>
              <a:schemeClr val="dk1"/>
            </a:solidFill>
            <a:prstDash val="solid"/>
            <a:round/>
            <a:headEnd len="sm" w="sm" type="none"/>
            <a:tailEnd len="sm" w="sm" type="none"/>
          </a:ln>
        </p:spPr>
        <p:txBody>
          <a:bodyPr anchorCtr="0" anchor="t" bIns="40075" lIns="80150" spcFirstLastPara="1" rIns="80150" wrap="square" tIns="40075">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Set Up </a:t>
            </a:r>
            <a:endParaRPr b="0" i="0" sz="1200" u="none" cap="none" strike="noStrike">
              <a:solidFill>
                <a:srgbClr val="000000"/>
              </a:solidFill>
              <a:latin typeface="Calibri"/>
              <a:ea typeface="Calibri"/>
              <a:cs typeface="Calibri"/>
              <a:sym typeface="Calibri"/>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Create two small-sided games pitches, with two mini goals (or cone goals) at each end</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Pitch Dimensions: 30m Length x 20m Width</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Players split into two even teams, each team starting on one half of the pitch</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One team starts with a football each</a:t>
            </a:r>
            <a:endParaRPr b="0" i="0" sz="1200" u="none" cap="none" strike="noStrike">
              <a:solidFill>
                <a:srgbClr val="000000"/>
              </a:solidFill>
              <a:latin typeface="Calibri"/>
              <a:ea typeface="Calibri"/>
              <a:cs typeface="Calibri"/>
              <a:sym typeface="Calibri"/>
            </a:endParaRPr>
          </a:p>
          <a:p>
            <a:pPr indent="-95250" lvl="0" marL="17145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How to Play</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One team starts with a football each on the halfway line</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When the game starts each player aims to score in one of the two goals by dribbling or passing through</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If the defenders win the ball, they can go go score in the goals they are facing</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If a ball goes out or is scored, those players can go help a teammate score/defend</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Once the ball goes out of play, play resets with teams swapping attacking/defending roles</a:t>
            </a:r>
            <a:endParaRPr b="0" i="0" sz="1200" u="none" cap="none" strike="noStrike">
              <a:solidFill>
                <a:schemeClr val="dk1"/>
              </a:solidFill>
              <a:latin typeface="Calibri"/>
              <a:ea typeface="Calibri"/>
              <a:cs typeface="Calibri"/>
              <a:sym typeface="Calibri"/>
            </a:endParaRPr>
          </a:p>
          <a:p>
            <a:pPr indent="-95250" lvl="0" marL="17145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Progress The Exercise</a:t>
            </a:r>
            <a:endParaRPr b="0"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Make it easier: all players on both teams start with a ball</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Make it harder: Only 2 players start with a ball</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118" name="Google Shape;118;p16"/>
          <p:cNvPicPr preferRelativeResize="0"/>
          <p:nvPr/>
        </p:nvPicPr>
        <p:blipFill rotWithShape="1">
          <a:blip r:embed="rId3">
            <a:alphaModFix/>
          </a:blip>
          <a:srcRect b="0" l="0" r="0" t="0"/>
          <a:stretch/>
        </p:blipFill>
        <p:spPr>
          <a:xfrm>
            <a:off x="5137337" y="1175534"/>
            <a:ext cx="3900394" cy="493116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7"/>
          <p:cNvSpPr txBox="1"/>
          <p:nvPr/>
        </p:nvSpPr>
        <p:spPr>
          <a:xfrm>
            <a:off x="106830" y="12624"/>
            <a:ext cx="8634314" cy="1118948"/>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1"/>
              </a:buClr>
              <a:buSzPts val="3200"/>
              <a:buFont typeface="Lato Black"/>
              <a:buNone/>
            </a:pPr>
            <a:r>
              <a:rPr b="0" i="0" lang="en-GB" sz="3200" u="none" cap="none" strike="noStrike">
                <a:solidFill>
                  <a:schemeClr val="dk1"/>
                </a:solidFill>
                <a:latin typeface="Lato Black"/>
                <a:ea typeface="Lato Black"/>
                <a:cs typeface="Lato Black"/>
                <a:sym typeface="Lato Black"/>
              </a:rPr>
              <a:t>Final Games</a:t>
            </a:r>
            <a:endParaRPr b="0" i="0" sz="1400" u="none" cap="none" strike="noStrike">
              <a:solidFill>
                <a:srgbClr val="000000"/>
              </a:solidFill>
              <a:latin typeface="Arial"/>
              <a:ea typeface="Arial"/>
              <a:cs typeface="Arial"/>
              <a:sym typeface="Arial"/>
            </a:endParaRPr>
          </a:p>
        </p:txBody>
      </p:sp>
      <p:sp>
        <p:nvSpPr>
          <p:cNvPr id="125" name="Google Shape;125;p17"/>
          <p:cNvSpPr txBox="1"/>
          <p:nvPr/>
        </p:nvSpPr>
        <p:spPr>
          <a:xfrm>
            <a:off x="255686" y="1352327"/>
            <a:ext cx="4688454" cy="3066365"/>
          </a:xfrm>
          <a:prstGeom prst="rect">
            <a:avLst/>
          </a:prstGeom>
          <a:noFill/>
          <a:ln cap="flat" cmpd="sng" w="15875">
            <a:solidFill>
              <a:schemeClr val="dk1"/>
            </a:solidFill>
            <a:prstDash val="solid"/>
            <a:round/>
            <a:headEnd len="sm" w="sm" type="none"/>
            <a:tailEnd len="sm" w="sm" type="none"/>
          </a:ln>
        </p:spPr>
        <p:txBody>
          <a:bodyPr anchorCtr="0" anchor="t" bIns="40075" lIns="80150" spcFirstLastPara="1" rIns="80150" wrap="square" tIns="40075">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Set Up </a:t>
            </a:r>
            <a:endParaRPr b="1" i="0" sz="1200" u="none" cap="none" strike="noStrike">
              <a:solidFill>
                <a:srgbClr val="000000"/>
              </a:solidFill>
              <a:latin typeface="Calibri"/>
              <a:ea typeface="Calibri"/>
              <a:cs typeface="Calibri"/>
              <a:sym typeface="Calibri"/>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Create two small-sided games pitches, with mini goals (or cone goals) at each end</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Pitch dimensions: 20-30m length x 15-20m width</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Have two colours of bibs set up by each goal</a:t>
            </a:r>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Footballs are spread out around the pitch</a:t>
            </a:r>
            <a:endParaRPr/>
          </a:p>
          <a:p>
            <a:pPr indent="-95250" lvl="0" marL="17145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How to Play</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Players can play 1v1 all the way through to 5v5</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Once teams get to 5v5, players can split across the pitches</a:t>
            </a:r>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If ball goes out of play, players can restart play by dribbling or passing in from the sideline</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Scoring Methods</a:t>
            </a:r>
            <a:endParaRPr b="0"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Calibri"/>
                <a:ea typeface="Calibri"/>
                <a:cs typeface="Calibri"/>
                <a:sym typeface="Calibri"/>
              </a:rPr>
              <a:t>Goals scored with a 1 touch finish are worth 3 points. All other goals are worth 1 point.</a:t>
            </a:r>
            <a:endParaRPr b="0" i="0" sz="1200" u="none" cap="none" strike="noStrike">
              <a:solidFill>
                <a:schemeClr val="dk1"/>
              </a:solidFill>
              <a:latin typeface="Calibri"/>
              <a:ea typeface="Calibri"/>
              <a:cs typeface="Calibri"/>
              <a:sym typeface="Calibri"/>
            </a:endParaRPr>
          </a:p>
        </p:txBody>
      </p:sp>
      <p:pic>
        <p:nvPicPr>
          <p:cNvPr id="126" name="Google Shape;126;p17"/>
          <p:cNvPicPr preferRelativeResize="0"/>
          <p:nvPr/>
        </p:nvPicPr>
        <p:blipFill rotWithShape="1">
          <a:blip r:embed="rId3">
            <a:alphaModFix/>
          </a:blip>
          <a:srcRect b="0" l="0" r="0" t="0"/>
          <a:stretch/>
        </p:blipFill>
        <p:spPr>
          <a:xfrm>
            <a:off x="5507920" y="1352327"/>
            <a:ext cx="3233224" cy="408768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